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327" r:id="rId3"/>
    <p:sldId id="261" r:id="rId4"/>
    <p:sldId id="272" r:id="rId5"/>
    <p:sldId id="328" r:id="rId6"/>
    <p:sldId id="329" r:id="rId7"/>
    <p:sldId id="338" r:id="rId8"/>
    <p:sldId id="316" r:id="rId9"/>
    <p:sldId id="301" r:id="rId10"/>
    <p:sldId id="347" r:id="rId11"/>
    <p:sldId id="353" r:id="rId12"/>
    <p:sldId id="330" r:id="rId13"/>
    <p:sldId id="354" r:id="rId14"/>
    <p:sldId id="355" r:id="rId15"/>
    <p:sldId id="314" r:id="rId16"/>
    <p:sldId id="265" r:id="rId17"/>
    <p:sldId id="339" r:id="rId18"/>
    <p:sldId id="335" r:id="rId19"/>
    <p:sldId id="356" r:id="rId20"/>
    <p:sldId id="350" r:id="rId2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6FA79EAC-33E3-46C3-AC17-BB3F79F31D28}">
          <p14:sldIdLst>
            <p14:sldId id="327"/>
            <p14:sldId id="261"/>
            <p14:sldId id="272"/>
            <p14:sldId id="328"/>
            <p14:sldId id="329"/>
            <p14:sldId id="338"/>
            <p14:sldId id="316"/>
            <p14:sldId id="301"/>
            <p14:sldId id="347"/>
            <p14:sldId id="353"/>
            <p14:sldId id="330"/>
            <p14:sldId id="354"/>
            <p14:sldId id="355"/>
            <p14:sldId id="314"/>
            <p14:sldId id="265"/>
            <p14:sldId id="339"/>
            <p14:sldId id="335"/>
            <p14:sldId id="356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D15A3E"/>
    <a:srgbClr val="CC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656" y="28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BF9D61-C44B-4407-BB7C-8E8C1390C080}" type="datetimeFigureOut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509AAD-46E5-48FA-B3CF-058DEBF2A1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51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94A10F-53EA-47F9-8E34-E4B21CEB052C}" type="datetimeFigureOut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350240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8C0002-9941-4A24-87EC-89E6AE46E32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753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9123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208A0-3AC2-D17A-BAEB-601D20EF3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C3F9CC9-BB3C-2CEA-12D1-6B9B8F5B7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1CFB7B9-5878-7F9F-08ED-529E87F7EB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C49717BA-7AAA-82ED-5BAB-C10E756C8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97069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96024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2ED3F-CCF1-58B7-FA3F-7EAF873A8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061DEF3-7579-BFCC-2017-D069A7B6A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556F815-2B21-B13D-2262-3AFC6F075B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93D9A6CC-8328-C6F9-8FC5-ED14667A7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9788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5F5EF-7552-BE96-D2F6-850690E76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84EC209-9B8B-95BA-5EA4-CB82FE756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5DCBA1EF-77A0-D824-987E-74F741823C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9E438D6F-69DA-9312-6939-37C539BFF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57424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1338263"/>
            <a:ext cx="4811712" cy="3608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424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6129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68671-B34A-6F62-B23E-79BBAE44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C48CAD4-A7C2-3753-BADE-644D460B7B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C2CB236F-F5C7-07DB-D51A-5BCA137D21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EE16752C-15C8-D2D5-5A7E-3AA74D435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59959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8443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B977F-0A47-CBBD-C254-F677AC762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8B2722C6-45B4-8B24-5D71-7925CC1E6A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907B4C6-4A14-D868-DCE9-689A929CBF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22488214-3B77-C703-F7C6-0CAD9DD68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6823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248B6-1E50-FB32-7508-8F42213CE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>
            <a:extLst>
              <a:ext uri="{FF2B5EF4-FFF2-40B4-BE49-F238E27FC236}">
                <a16:creationId xmlns:a16="http://schemas.microsoft.com/office/drawing/2014/main" id="{EB4EFE27-66D9-A24C-FEFE-689DB65639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>
            <a:extLst>
              <a:ext uri="{FF2B5EF4-FFF2-40B4-BE49-F238E27FC236}">
                <a16:creationId xmlns:a16="http://schemas.microsoft.com/office/drawing/2014/main" id="{38C746F9-94F8-077A-85F7-0CA62B7FC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9950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8545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7916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4383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4824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D1067-2854-0587-0BE9-393319405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5CD0F7B2-3DB1-EE8C-D5C1-40D145492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C4E234C-FFBB-8FB8-70E3-98C3CDDEFE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FDCC72FD-3930-8D7B-EB94-2D592F36B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53190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5273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7342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6F0B0-DDD7-BFC5-090D-F160CC75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C6CEC0FC-4A73-1530-2D6B-BBB9CAD1B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6BC3800D-089E-AF6E-54FA-95B51E2FC0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D2E7D9C4-2AF5-DE81-A213-829A74878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319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5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6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4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8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2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0385" y="1909346"/>
            <a:ext cx="7203233" cy="3383280"/>
          </a:xfrm>
        </p:spPr>
        <p:txBody>
          <a:bodyPr>
            <a:normAutofit/>
          </a:bodyPr>
          <a:lstStyle>
            <a:lvl1pPr algn="l">
              <a:lnSpc>
                <a:spcPct val="76000"/>
              </a:lnSpc>
              <a:defRPr sz="3375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0385" y="5432564"/>
            <a:ext cx="7203233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49480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B280-A734-427E-86DB-5FC4A43AD16E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18B79-9E22-44E9-BA62-3A5E3310CA2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3462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906987" y="489862"/>
            <a:ext cx="1265465" cy="5301343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71549" y="489862"/>
            <a:ext cx="5690508" cy="530134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1707D-79EF-43D7-9DA3-972359886B6A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A2E60-994C-4838-886F-F8D6C3020EA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19257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736D-B853-42D1-83F7-4B25AF7EEF52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D1F7D-28B1-4BAF-8106-E3D166CEEF4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694254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7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8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3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1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6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2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7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4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3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1" y="2541573"/>
            <a:ext cx="7200900" cy="27432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2531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5431536"/>
            <a:ext cx="72009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tx1"/>
                </a:solidFill>
              </a:defRPr>
            </a:lvl1pPr>
            <a:lvl2pPr marL="192881" indent="0">
              <a:buNone/>
              <a:defRPr sz="844"/>
            </a:lvl2pPr>
            <a:lvl3pPr marL="385763" indent="0">
              <a:buNone/>
              <a:defRPr sz="760"/>
            </a:lvl3pPr>
            <a:lvl4pPr marL="578644" indent="0">
              <a:buNone/>
              <a:defRPr sz="675"/>
            </a:lvl4pPr>
            <a:lvl5pPr marL="771525" indent="0">
              <a:buNone/>
              <a:defRPr sz="675"/>
            </a:lvl5pPr>
            <a:lvl6pPr marL="964406" indent="0">
              <a:buNone/>
              <a:defRPr sz="675"/>
            </a:lvl6pPr>
            <a:lvl7pPr marL="1157288" indent="0">
              <a:buNone/>
              <a:defRPr sz="675"/>
            </a:lvl7pPr>
            <a:lvl8pPr marL="1350169" indent="0">
              <a:buNone/>
              <a:defRPr sz="675"/>
            </a:lvl8pPr>
            <a:lvl9pPr marL="154305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1710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715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C6BB-7F09-4365-A864-5328E777D5EF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7E316-1A02-4F52-ABF9-81EA1B894AF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61030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715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7434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434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2D441-7D34-422D-997B-0C5BAC066E1D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D3B39-E419-4835-A91B-A7C5CA7E304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27334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D9A-52DE-41FE-BFE7-6B136FE5B616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78CF-77B2-44E5-B637-82E749F5D79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80199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6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3" name="Rechte verbindingslijn 161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echte verbindingslijn 162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Rechte verbindingslijn 163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164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65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66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67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68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69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70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71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2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3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4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75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76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ep 177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7" name="Rechte verbindingslijn 19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196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197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198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199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ep 20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48" name="Rechte verbindingslijn 20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chte verbindingslijn 207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chte verbindingslijn 20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20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21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chte verbindingslijn 20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202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203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20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20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ep 178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1" name="Rechte verbindingslijn 179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180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181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182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183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ep 184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2" name="Rechte verbindingslijn 190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Rechte verbindingslijn 191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chte verbindingslijn 192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193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194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Rechte verbindingslijn 185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186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187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188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189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ijdelijke aanduiding voor datum 2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56F4-70BC-4550-BAB2-B16EABDB1E3B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4" name="Tijdelijke aanduiding voor voettekst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5" name="Tijdelijke aanduiding voor dianumm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635D4-0621-4B70-AAAE-1959AB80D486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120526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9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0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1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2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3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4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5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6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8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9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20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1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2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3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4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5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3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4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5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6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7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8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4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5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6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7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8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9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50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1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2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3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6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7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8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9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30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1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2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8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9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40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1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2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3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4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5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6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7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6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9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>
            <a:normAutofit/>
          </a:bodyPr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8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D2C4-24DC-4768-9F78-8DFDBE534BF8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9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0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0872F-1974-4B01-8869-0361B1EF627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31602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8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3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4"/>
            <p:cNvGrpSpPr>
              <a:grpSpLocks/>
            </p:cNvGrpSpPr>
            <p:nvPr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6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7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7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2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5"/>
            <p:cNvGrpSpPr>
              <a:grpSpLocks/>
            </p:cNvGrpSpPr>
            <p:nvPr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0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1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1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6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8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309" y="-159"/>
            <a:ext cx="54864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844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2171" y="576072"/>
            <a:ext cx="2743200" cy="219456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2171" y="2999232"/>
            <a:ext cx="2743200" cy="2286000"/>
          </a:xfrm>
        </p:spPr>
        <p:txBody>
          <a:bodyPr/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51787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ep 9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97" name="Rechte verbindingslijn 96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echte verbindingslijn 97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echte verbindingslijn 9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chte verbindingslijn 9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echte verbindingslijn 10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chte verbindingslijn 10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chte verbindingslijn 10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echte verbindingslijn 10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chte verbindingslijn 10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10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echte verbindingslijn 10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echte verbindingslijn 10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echte verbindingslijn 11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chte verbindingslijn 11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9" name="Groep 11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echte verbindingslijn 13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echte verbindingslijn 13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echte verbindingslijn 13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echte verbindingslijn 13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echte verbindingslijn 13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2" name="Groep 13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echte verbindingslijn 14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chte verbindingslijn 14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chte verbindingslijn 14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chte verbindingslijn 14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chte verbindingslijn 14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echte verbindingslijn 13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echte verbindingslijn 13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echte verbindingslijn 13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echte verbindingslijn 13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echte verbindingslijn 14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0" name="Groep 11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echte verbindingslijn 11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echte verbindingslijn 11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echte verbindingslijn 11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echte verbindingslijn 11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echte verbindingslijn 118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6" name="Groep 11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echte verbindingslijn 12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chte verbindingslijn 12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chte verbindingslijn 12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chte verbindingslijn 12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chte verbindingslijn 12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echte verbindingslijn 12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echte verbindingslijn 12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971551" y="503238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971551" y="1981200"/>
            <a:ext cx="7200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71111" y="6289675"/>
            <a:ext cx="7239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38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837EE3-D56E-4200-B40C-B965BED2FC4A}" type="datetime1">
              <a:rPr lang="nl-NL" smtClean="0"/>
              <a:pPr>
                <a:defRPr/>
              </a:pPr>
              <a:t>13-2-2025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57202" y="6289675"/>
            <a:ext cx="4595813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38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98619" y="6289675"/>
            <a:ext cx="689372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8">
                <a:solidFill>
                  <a:srgbClr val="959795"/>
                </a:solidFill>
              </a:defRPr>
            </a:lvl1pPr>
          </a:lstStyle>
          <a:p>
            <a:fld id="{1C772DE6-7D70-46FA-9224-D8E6BE331B61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48" name="Rechte verbindingslijn 147"/>
          <p:cNvCxnSpPr/>
          <p:nvPr/>
        </p:nvCxnSpPr>
        <p:spPr>
          <a:xfrm>
            <a:off x="457200" y="6172200"/>
            <a:ext cx="8229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61" r:id="rId3"/>
    <p:sldLayoutId id="2147483655" r:id="rId4"/>
    <p:sldLayoutId id="2147483656" r:id="rId5"/>
    <p:sldLayoutId id="2147483657" r:id="rId6"/>
    <p:sldLayoutId id="2147483662" r:id="rId7"/>
    <p:sldLayoutId id="2147483663" r:id="rId8"/>
    <p:sldLayoutId id="2147483664" r:id="rId9"/>
    <p:sldLayoutId id="2147483658" r:id="rId10"/>
    <p:sldLayoutId id="2147483659" r:id="rId11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5pPr>
      <a:lvl6pPr marL="19288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6pPr>
      <a:lvl7pPr marL="3857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7pPr>
      <a:lvl8pPr marL="57864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8pPr>
      <a:lvl9pPr marL="77152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96441" indent="-96441" algn="l" rtl="0" eaLnBrk="1" fontAlgn="base" hangingPunct="1">
        <a:lnSpc>
          <a:spcPct val="90000"/>
        </a:lnSpc>
        <a:spcBef>
          <a:spcPts val="76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844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indent="-77019" algn="l" rtl="0" eaLnBrk="1" fontAlgn="base" hangingPunct="1">
        <a:lnSpc>
          <a:spcPct val="90000"/>
        </a:lnSpc>
        <a:spcBef>
          <a:spcPts val="506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indent="-75680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385763" indent="-77019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4pPr>
      <a:lvl5pPr marL="482204" indent="-75680" algn="l" rtl="0" eaLnBrk="1" fontAlgn="base" hangingPunct="1">
        <a:lnSpc>
          <a:spcPct val="90000"/>
        </a:lnSpc>
        <a:spcBef>
          <a:spcPts val="254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5pPr>
      <a:lvl6pPr marL="578644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6pPr>
      <a:lvl7pPr marL="675085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7pPr>
      <a:lvl8pPr marL="771525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03" y="126305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365FC48-A56B-4D51-928E-EF8A84C849D8}"/>
              </a:ext>
            </a:extLst>
          </p:cNvPr>
          <p:cNvSpPr txBox="1"/>
          <p:nvPr/>
        </p:nvSpPr>
        <p:spPr>
          <a:xfrm flipH="1">
            <a:off x="733937" y="1234345"/>
            <a:ext cx="742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/>
              <a:t> 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33514E8-DCE7-488D-6874-E9008D6B67B1}"/>
              </a:ext>
            </a:extLst>
          </p:cNvPr>
          <p:cNvSpPr txBox="1"/>
          <p:nvPr/>
        </p:nvSpPr>
        <p:spPr>
          <a:xfrm>
            <a:off x="733937" y="5983070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8BF61C-8690-9A1F-8189-6B9BD60F7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019456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6501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67758-6AC4-88F6-5540-644034E49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00C6DE23-D0F2-DD1C-90F0-AAE840EB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Verbetering financiële positie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79BC1448-B589-7218-D6C1-F820C1F107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2A2AC39-968F-1DE2-3D8B-F1181E3FDB00}"/>
              </a:ext>
            </a:extLst>
          </p:cNvPr>
          <p:cNvSpPr txBox="1"/>
          <p:nvPr/>
        </p:nvSpPr>
        <p:spPr>
          <a:xfrm>
            <a:off x="431393" y="1130454"/>
            <a:ext cx="8281214" cy="420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Onderdelen van dit streven zijn: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Het behoud van huidige en groei met nieuwe leden.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Het optimaliseren van werkprocessen waardoor de kosten verlaagd worden.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De contributie tarieven en bijdragen voor certificering worden in 2025 verhoogd. (besluit ALV d.d. 6 december 2024)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Het verhogen van de vrijwillige bijdragen voor workshops door een betere uitleg naar de deelnemers over de kosten die de vereniging hiervoor maakt.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Voor PR inspanningen voor opleiders zal een bijdrage in rekening worden gebracht.</a:t>
            </a:r>
            <a:endParaRPr kumimoji="0" lang="nl-NL" sz="2000" b="0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Lato 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7E8344E-8E21-1296-E484-ADD52E33FD4C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369205385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288668" y="386995"/>
            <a:ext cx="673403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Winst- en verliesrekening 2024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5" y="38699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88783E6-DD6B-D0EB-00B3-3A2A006B13CD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CD677DE-49D9-0C45-6AA0-5286A615E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81" y="1122218"/>
            <a:ext cx="5757895" cy="5008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76217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1745-B054-1483-CCC4-66066F84E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C541EF4-7DAA-B3F8-9A27-FABFA8EE7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668" y="386995"/>
            <a:ext cx="673403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Balans 31-12-2024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CC19216-9119-C096-E6D3-D68280290F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5" y="38699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D386225-F8C2-F394-4715-B707FEDF8832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39989C2-1574-EB72-11F9-F8A46514C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99" y="1974273"/>
            <a:ext cx="8300550" cy="222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1090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F30D4-E638-DEAA-2C6A-BC84DFA6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C7D4470B-D514-CC9B-0C78-BC466E3B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229" y="241469"/>
            <a:ext cx="5288146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Kascommissie</a:t>
            </a:r>
            <a:endParaRPr lang="nl-NL" sz="2400" dirty="0">
              <a:solidFill>
                <a:srgbClr val="D15A3E"/>
              </a:solidFill>
              <a:latin typeface="Aleo" panose="020F0302020204030203" pitchFamily="34" charset="0"/>
            </a:endParaRP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20D32B92-776F-6F48-C770-0E3618DE5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C6FACB9-E381-AD79-411B-BD302494D691}"/>
              </a:ext>
            </a:extLst>
          </p:cNvPr>
          <p:cNvSpPr txBox="1"/>
          <p:nvPr/>
        </p:nvSpPr>
        <p:spPr>
          <a:xfrm>
            <a:off x="1244215" y="1742741"/>
            <a:ext cx="5508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Kascommissie 2024, William van Hoeck en </a:t>
            </a:r>
            <a:r>
              <a:rPr lang="nl-NL" sz="2400" dirty="0" err="1">
                <a:solidFill>
                  <a:srgbClr val="000099"/>
                </a:solidFill>
                <a:latin typeface="Lato" panose="020F0502020204030203" pitchFamily="34" charset="0"/>
              </a:rPr>
              <a:t>Jacquelin</a:t>
            </a: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 </a:t>
            </a:r>
            <a:r>
              <a:rPr lang="nl-NL" sz="2400" dirty="0" err="1">
                <a:solidFill>
                  <a:srgbClr val="000099"/>
                </a:solidFill>
                <a:latin typeface="Lato" panose="020F0502020204030203" pitchFamily="34" charset="0"/>
              </a:rPr>
              <a:t>Zents</a:t>
            </a: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 nog een keer?</a:t>
            </a:r>
          </a:p>
          <a:p>
            <a:r>
              <a:rPr lang="nl-NL" sz="2400" dirty="0">
                <a:latin typeface="Lato" panose="020F0502020204030203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Nieuwe leden voor 2025?</a:t>
            </a:r>
          </a:p>
          <a:p>
            <a:r>
              <a:rPr lang="nl-NL" sz="2400" dirty="0">
                <a:latin typeface="Lato" panose="020F0502020204030203" pitchFamily="34" charset="0"/>
              </a:rPr>
              <a:t>   </a:t>
            </a:r>
          </a:p>
          <a:p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EAC044F-E974-E029-AE3A-345395D46281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3522662671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2" y="401160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1052948" y="2476014"/>
            <a:ext cx="7460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Rondvraag/afsluiting vergadering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5DDBB71-2FA5-E27B-D4D1-AE82094CE8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30575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90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258321928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>
          <a:xfrm>
            <a:off x="1939019" y="2802319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E775ACB-9422-C950-DB3A-08E39BD6E93F}"/>
              </a:ext>
            </a:extLst>
          </p:cNvPr>
          <p:cNvSpPr txBox="1"/>
          <p:nvPr/>
        </p:nvSpPr>
        <p:spPr>
          <a:xfrm>
            <a:off x="438250" y="6267823"/>
            <a:ext cx="189186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latin typeface="Aleo" panose="020F0502020204030203" pitchFamily="34" charset="0"/>
              </a:rPr>
              <a:t>VVM - ALV  14 februari 2025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7392D-904C-1D94-4EB3-F4E45E8A6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38A56961-7B0F-0EEC-93F1-4FDA0CA1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31" y="247118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Toepassing Mindfulness</a:t>
            </a:r>
            <a:endParaRPr lang="nl-NL" sz="2800" dirty="0">
              <a:solidFill>
                <a:srgbClr val="D15A3E"/>
              </a:solidFill>
              <a:effectLst/>
              <a:latin typeface="Aleo" panose="020F03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386" name="Tijdelijke aanduiding voor inhoud 2">
            <a:extLst>
              <a:ext uri="{FF2B5EF4-FFF2-40B4-BE49-F238E27FC236}">
                <a16:creationId xmlns:a16="http://schemas.microsoft.com/office/drawing/2014/main" id="{0C5D1EE6-C728-FE43-D18A-18A880F4A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532226"/>
            <a:ext cx="7026347" cy="2925474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Korte inleiding en instructies (5 min.)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groepjes uiteen rondom 2 punten (25 min.)</a:t>
            </a: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Plenaire uitwisseling (20 min.)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Afsluitende samenvatting (10 min.)</a:t>
            </a: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sz="2400" dirty="0">
              <a:effectLst/>
            </a:endParaRPr>
          </a:p>
        </p:txBody>
      </p:sp>
      <p:pic>
        <p:nvPicPr>
          <p:cNvPr id="4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5A46C3F7-C5F0-088A-34E5-4C37218FB3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5" y="210436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BD9B023-F80A-020C-F9C3-257DCE8EA164}"/>
              </a:ext>
            </a:extLst>
          </p:cNvPr>
          <p:cNvSpPr txBox="1"/>
          <p:nvPr/>
        </p:nvSpPr>
        <p:spPr>
          <a:xfrm>
            <a:off x="364091" y="6293187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972905979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      Toepassing van Mindfulness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F25ABF-ADDD-5103-426F-A521307F33BF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3EED41D-8595-807D-C269-0B178FE4A93D}"/>
              </a:ext>
            </a:extLst>
          </p:cNvPr>
          <p:cNvSpPr txBox="1"/>
          <p:nvPr/>
        </p:nvSpPr>
        <p:spPr>
          <a:xfrm>
            <a:off x="564502" y="1674432"/>
            <a:ext cx="80149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Doel: 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 elkaar in gesprek komen over mindfulness;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Ontdekken hoe andere met mindfulness omgaan (zonder oordeel);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Van elkaar ideeën opdoen en leren;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 zijn twee vragen: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Hoe beoefen jij je eigen mindfulness? Wat zijn de belangrijkste accenten voor jou?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Hoe pas jij de mindfulness toe ten behoeve van anderen? 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249515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C7273-940A-1DDD-C886-EB18E1B88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CA0A7D28-D3B8-45ED-C30D-8C0B2B18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      Toepassing van Mindfulness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3382DB40-789E-C7E4-4319-143DFEE5C4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750F31B-688C-4E1C-ABDB-562D5504C4D8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D45C750-AEF7-E26E-D5C3-846E3EE1815A}"/>
              </a:ext>
            </a:extLst>
          </p:cNvPr>
          <p:cNvSpPr txBox="1"/>
          <p:nvPr/>
        </p:nvSpPr>
        <p:spPr>
          <a:xfrm>
            <a:off x="564502" y="1674432"/>
            <a:ext cx="80149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Vervolgen 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Groepjes uiteen (ongeveer 4 personen)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Graag iemand die de rapportage op zich neemt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Korte kennismaking en hoe beoefen jij mindfulness (max. 1 min. persoon)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Rondje over de vraag: hoe pas jij mindfulness toe ten behoeve van anderen? (max 2 min.)</a:t>
            </a: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Onderling gesprek over de toepassing van mindfulness (10 min.)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978111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43F4-2E9A-A500-C3FE-16DDA1831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>
            <a:extLst>
              <a:ext uri="{FF2B5EF4-FFF2-40B4-BE49-F238E27FC236}">
                <a16:creationId xmlns:a16="http://schemas.microsoft.com/office/drawing/2014/main" id="{E04A929C-A87C-DDB6-9946-6756CC44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19" y="2802319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F748DFCE-7136-EAF0-E349-D18CCBB9EE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AA7D518-AE48-7DD3-2729-E1DC4AA56D08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2076240675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3" y="162668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/>
          <p:cNvSpPr/>
          <p:nvPr/>
        </p:nvSpPr>
        <p:spPr>
          <a:xfrm>
            <a:off x="505981" y="2081638"/>
            <a:ext cx="81079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Welkom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 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Algemene Ledenvergadering van de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Vereniging voor Mindfulness</a:t>
            </a:r>
          </a:p>
          <a:p>
            <a:pPr algn="ctr"/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14 februari 2025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F2A5574-BA59-B7CE-5D69-F3D07C141547}"/>
              </a:ext>
            </a:extLst>
          </p:cNvPr>
          <p:cNvSpPr txBox="1"/>
          <p:nvPr/>
        </p:nvSpPr>
        <p:spPr>
          <a:xfrm>
            <a:off x="1601515" y="5918487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2320387" y="250280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ALV</a:t>
            </a: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>
          <a:xfrm>
            <a:off x="611229" y="1168793"/>
            <a:ext cx="8456629" cy="5348346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Opening met een korte meditatie (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.30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Mededelingen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agenda</a:t>
            </a:r>
          </a:p>
          <a:p>
            <a:pPr marL="360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notulen ALV,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6 december 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2024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Vaststelling van het Jaarverslag 2024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Vaststelling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jaarrekening 2024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Kascommissie</a:t>
            </a:r>
            <a:endParaRPr lang="nl-NL" sz="20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Rondvraag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Afsluiting van de ALV (10:00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Toepassing van mindfulness</a:t>
            </a:r>
            <a:endParaRPr lang="nl-NL" sz="20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7" y="176761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436065" y="6279382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417931073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1" y="137001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2628900" y="2408571"/>
            <a:ext cx="3764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JAARVERSLAG 2024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773CB06-0653-6BDA-6336-305D8C3470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91911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 februari  2025</a:t>
            </a:r>
          </a:p>
        </p:txBody>
      </p:sp>
    </p:spTree>
    <p:extLst>
      <p:ext uri="{BB962C8B-B14F-4D97-AF65-F5344CB8AC3E}">
        <p14:creationId xmlns:p14="http://schemas.microsoft.com/office/powerpoint/2010/main" val="198962785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18656" y="334524"/>
            <a:ext cx="5288146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         </a:t>
            </a: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Jaarverslag  2024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1244215" y="1742741"/>
            <a:ext cx="5508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Mindfulness in de vereniging zelf</a:t>
            </a:r>
          </a:p>
          <a:p>
            <a:r>
              <a:rPr lang="nl-NL" sz="2400" dirty="0">
                <a:latin typeface="Lato" panose="020F0502020204030203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Een Mindful netwerk</a:t>
            </a:r>
          </a:p>
          <a:p>
            <a:r>
              <a:rPr lang="nl-NL" sz="2400" dirty="0">
                <a:latin typeface="Lato" panose="020F0502020204030203" pitchFamily="34" charset="0"/>
              </a:rPr>
              <a:t>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Een platform voor ontwikkeling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Verbindende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Faciliterend voor professionals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5C53FE1-8C7E-EA34-BA08-3D931B8E10A5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261099621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F2A28-AD46-F9FC-DAD6-80509A48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20C9188-DC54-303A-76DC-5DD808885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027" y="241469"/>
            <a:ext cx="7192418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        Belangrijke punten van  </a:t>
            </a: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jaarverslag 2024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D744F10-767A-EC40-3350-C1C5EB3C4F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C060FC1-620F-0445-AE9C-582D6CF21ADA}"/>
              </a:ext>
            </a:extLst>
          </p:cNvPr>
          <p:cNvSpPr txBox="1"/>
          <p:nvPr/>
        </p:nvSpPr>
        <p:spPr>
          <a:xfrm>
            <a:off x="553833" y="1267132"/>
            <a:ext cx="837105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Een 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</a:rPr>
              <a:t>Mindful</a:t>
            </a:r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 netwerk</a:t>
            </a:r>
          </a:p>
          <a:p>
            <a:r>
              <a:rPr lang="nl-NL" sz="2400" dirty="0">
                <a:latin typeface="Lato" panose="020F0502020204030203" pitchFamily="34" charset="0"/>
              </a:rPr>
              <a:t> </a:t>
            </a: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</a:rPr>
              <a:t>- vasthouden van leden</a:t>
            </a:r>
          </a:p>
          <a:p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</a:rPr>
              <a:t>  </a:t>
            </a:r>
          </a:p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Een platform voor ontwikkeling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Herregistratie nieuwe nieuwe vorm met competenties beperkt getest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Intervisiegroepen op de website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Vergoeding voor Compassietraining</a:t>
            </a:r>
          </a:p>
          <a:p>
            <a:pPr marL="285750" indent="-285750">
              <a:buFontTx/>
              <a:buChar char="-"/>
            </a:pPr>
            <a:endParaRPr lang="nl-NL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Verbindende factor 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Zilveren Kruis, 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Radboud universiteit, </a:t>
            </a:r>
          </a:p>
          <a:p>
            <a:pPr marL="285750" indent="-285750">
              <a:buFontTx/>
              <a:buChar char="-"/>
            </a:pP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VGCt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sectie Mfn</a:t>
            </a:r>
          </a:p>
          <a:p>
            <a:pPr marL="285750" indent="-285750">
              <a:buFontTx/>
              <a:buChar char="-"/>
            </a:pPr>
            <a:endParaRPr lang="nl-NL" sz="2000" b="1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Faciliterend voor professionals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27 september Symposium Mindfulness 4.0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6 online workshops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0E6A479-99B0-31B4-C39E-A4A1EC43CFD6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69731284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9" y="165946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3238125" y="2305105"/>
            <a:ext cx="2953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Jaarverslag 2024</a:t>
            </a:r>
            <a:endParaRPr lang="nl-NL" sz="1600" b="1" dirty="0">
              <a:solidFill>
                <a:srgbClr val="003399"/>
              </a:solidFill>
              <a:latin typeface="Aleo" panose="020F0302020204030203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0D267DC-8C65-C61C-AE54-8E65B298F1C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285742077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Belangrijkste conclusie over 2024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532045" y="1523401"/>
            <a:ext cx="8281214" cy="463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Het boekjaar 2024 is financieel geëindigd met een tekort ad €6.382. </a:t>
            </a: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Dit tekort is ontstaan door: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Extra uitgaven voor Public Relations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Hogere secretariaatskosten, onder andere door toenemende regelgeving. (AGB-code)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Hoger dan begrote kosten voor onze workshops, mede door meer deelnemers, waarbij de vrij willige bijdragen niet toereikend waren om deze kosten te dekken.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Hoger dan begrote kosten voor de Jaardag in combinatie met een lager aantal deelnemers dan verwacht.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Een achterblijvend ledenaantal, waardoor lagere dan begrote inkomsten uit contributie en certificering. </a:t>
            </a:r>
            <a:endParaRPr kumimoji="0" lang="nl-NL" sz="1800" b="0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Lato 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4C6B1F4-0132-CF5E-A14E-7EA64CF74F39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404808907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CA546-B5BD-3F99-04A3-2078F21C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FA96077-B78C-6DC6-F7D4-87236D8A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Investering eind 2024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2C2E4D6-DEDA-4CC8-1413-170C49AC5E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3F3E9D7-BF50-E4FB-9591-32B29114324E}"/>
              </a:ext>
            </a:extLst>
          </p:cNvPr>
          <p:cNvSpPr txBox="1"/>
          <p:nvPr/>
        </p:nvSpPr>
        <p:spPr>
          <a:xfrm>
            <a:off x="913377" y="1231698"/>
            <a:ext cx="7916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Investering in website en leden- en financiële administratie €15.125</a:t>
            </a:r>
          </a:p>
          <a:p>
            <a:endParaRPr lang="nl-NL" sz="2400" dirty="0">
              <a:solidFill>
                <a:srgbClr val="003399"/>
              </a:solidFill>
              <a:latin typeface="Lato "/>
            </a:endParaRPr>
          </a:p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 </a:t>
            </a:r>
          </a:p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En €2.606 aan licentiekosten vooruitbetaald. </a:t>
            </a:r>
            <a:endParaRPr lang="nl-NL" sz="2400" dirty="0">
              <a:solidFill>
                <a:srgbClr val="003399"/>
              </a:solidFill>
              <a:latin typeface="Lato 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16C42E2-C728-2104-63D5-4038A3F03F00}"/>
              </a:ext>
            </a:extLst>
          </p:cNvPr>
          <p:cNvSpPr txBox="1"/>
          <p:nvPr/>
        </p:nvSpPr>
        <p:spPr>
          <a:xfrm>
            <a:off x="390391" y="6203506"/>
            <a:ext cx="186461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663414677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Ppt0000021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E7D1BE-6B80-4F23-84CC-448CFC687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Diamantraster-presentatie (breedbeeld)</Template>
  <TotalTime>0</TotalTime>
  <Words>690</Words>
  <Application>Microsoft Office PowerPoint</Application>
  <PresentationFormat>Diavoorstelling (4:3)</PresentationFormat>
  <Paragraphs>131</Paragraphs>
  <Slides>19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Aleo</vt:lpstr>
      <vt:lpstr>Arial</vt:lpstr>
      <vt:lpstr>Lato</vt:lpstr>
      <vt:lpstr>Lato </vt:lpstr>
      <vt:lpstr>Ppt0000021</vt:lpstr>
      <vt:lpstr>PowerPoint-presentatie</vt:lpstr>
      <vt:lpstr>PowerPoint-presentatie</vt:lpstr>
      <vt:lpstr>Agenda ALV</vt:lpstr>
      <vt:lpstr>PowerPoint-presentatie</vt:lpstr>
      <vt:lpstr>          Jaarverslag  2024</vt:lpstr>
      <vt:lpstr>         Belangrijke punten van  jaarverslag 2024</vt:lpstr>
      <vt:lpstr>PowerPoint-presentatie</vt:lpstr>
      <vt:lpstr>    Belangrijkste conclusie over 2024</vt:lpstr>
      <vt:lpstr>    Investering eind 2024</vt:lpstr>
      <vt:lpstr>    Verbetering financiële positie</vt:lpstr>
      <vt:lpstr>    Winst- en verliesrekening 2024</vt:lpstr>
      <vt:lpstr>    Balans 31-12-2024</vt:lpstr>
      <vt:lpstr> Kascommissie</vt:lpstr>
      <vt:lpstr>PowerPoint-presentatie</vt:lpstr>
      <vt:lpstr>Dank voor  jullie bijdrage</vt:lpstr>
      <vt:lpstr>Toepassing Mindfulness</vt:lpstr>
      <vt:lpstr>          Toepassing van Mindfulness</vt:lpstr>
      <vt:lpstr>          Toepassing van Mindfulness</vt:lpstr>
      <vt:lpstr>Dank voor  jullie bijdrage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2015-12-07T09:06:26Z</dcterms:created>
  <dcterms:modified xsi:type="dcterms:W3CDTF">2025-02-13T16:48:51Z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