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76" r:id="rId3"/>
    <p:sldId id="272" r:id="rId4"/>
    <p:sldId id="261" r:id="rId5"/>
    <p:sldId id="335" r:id="rId6"/>
    <p:sldId id="313" r:id="rId7"/>
    <p:sldId id="296" r:id="rId8"/>
    <p:sldId id="316" r:id="rId9"/>
    <p:sldId id="301" r:id="rId10"/>
    <p:sldId id="337" r:id="rId11"/>
    <p:sldId id="338" r:id="rId12"/>
    <p:sldId id="330" r:id="rId13"/>
    <p:sldId id="317" r:id="rId14"/>
    <p:sldId id="336" r:id="rId15"/>
    <p:sldId id="334" r:id="rId16"/>
    <p:sldId id="314" r:id="rId17"/>
    <p:sldId id="265" r:id="rId1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6FA79EAC-33E3-46C3-AC17-BB3F79F31D28}">
          <p14:sldIdLst>
            <p14:sldId id="276"/>
            <p14:sldId id="272"/>
            <p14:sldId id="261"/>
            <p14:sldId id="335"/>
            <p14:sldId id="313"/>
            <p14:sldId id="296"/>
            <p14:sldId id="316"/>
            <p14:sldId id="301"/>
            <p14:sldId id="337"/>
            <p14:sldId id="338"/>
            <p14:sldId id="330"/>
            <p14:sldId id="317"/>
            <p14:sldId id="336"/>
            <p14:sldId id="334"/>
            <p14:sldId id="31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D15A3E"/>
    <a:srgbClr val="FF6600"/>
    <a:srgbClr val="0033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47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BF9D61-C44B-4407-BB7C-8E8C1390C080}" type="datetimeFigureOut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509AAD-46E5-48FA-B3CF-058DEBF2A1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51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94A10F-53EA-47F9-8E34-E4B21CEB052C}" type="datetimeFigureOut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350240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8C0002-9941-4A24-87EC-89E6AE46E32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753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9306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C488-8CBD-7E4A-2C63-78EC529B6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9E8D7C99-4E9F-D1CE-E481-905CACB8B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DE0C6A17-16E4-3850-993B-36214E915F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3FC9282C-7328-79FE-704B-49F3EC6CB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7215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8495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73846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90460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61986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1338263"/>
            <a:ext cx="4811712" cy="3608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424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6129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79169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8545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54205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8545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69283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5273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7342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95FC0-96BE-DD2B-9E95-6750A018B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33D5A35-2BA8-5E0E-C0FC-07882A105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9147B71-E6E9-613C-E80A-F8D1F32A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91A2EF69-365A-554F-FE3F-6EA7A9B68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9393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5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6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4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8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2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0385" y="1909346"/>
            <a:ext cx="7203233" cy="3383280"/>
          </a:xfrm>
        </p:spPr>
        <p:txBody>
          <a:bodyPr>
            <a:normAutofit/>
          </a:bodyPr>
          <a:lstStyle>
            <a:lvl1pPr algn="l">
              <a:lnSpc>
                <a:spcPct val="76000"/>
              </a:lnSpc>
              <a:defRPr sz="3375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0385" y="5432564"/>
            <a:ext cx="7203233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49480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B280-A734-427E-86DB-5FC4A43AD16E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18B79-9E22-44E9-BA62-3A5E3310CA2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3462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906987" y="489862"/>
            <a:ext cx="1265465" cy="5301343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71549" y="489862"/>
            <a:ext cx="5690508" cy="530134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1707D-79EF-43D7-9DA3-972359886B6A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A2E60-994C-4838-886F-F8D6C3020EA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19257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736D-B853-42D1-83F7-4B25AF7EEF52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D1F7D-28B1-4BAF-8106-E3D166CEEF4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694254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7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8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3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1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6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2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7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4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3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1" y="2541573"/>
            <a:ext cx="7200900" cy="27432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2531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5431536"/>
            <a:ext cx="72009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tx1"/>
                </a:solidFill>
              </a:defRPr>
            </a:lvl1pPr>
            <a:lvl2pPr marL="192881" indent="0">
              <a:buNone/>
              <a:defRPr sz="844"/>
            </a:lvl2pPr>
            <a:lvl3pPr marL="385763" indent="0">
              <a:buNone/>
              <a:defRPr sz="760"/>
            </a:lvl3pPr>
            <a:lvl4pPr marL="578644" indent="0">
              <a:buNone/>
              <a:defRPr sz="675"/>
            </a:lvl4pPr>
            <a:lvl5pPr marL="771525" indent="0">
              <a:buNone/>
              <a:defRPr sz="675"/>
            </a:lvl5pPr>
            <a:lvl6pPr marL="964406" indent="0">
              <a:buNone/>
              <a:defRPr sz="675"/>
            </a:lvl6pPr>
            <a:lvl7pPr marL="1157288" indent="0">
              <a:buNone/>
              <a:defRPr sz="675"/>
            </a:lvl7pPr>
            <a:lvl8pPr marL="1350169" indent="0">
              <a:buNone/>
              <a:defRPr sz="675"/>
            </a:lvl8pPr>
            <a:lvl9pPr marL="154305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1710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715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C6BB-7F09-4365-A864-5328E777D5EF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7E316-1A02-4F52-ABF9-81EA1B894AF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61030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715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7434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434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2D441-7D34-422D-997B-0C5BAC066E1D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D3B39-E419-4835-A91B-A7C5CA7E304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27334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D9A-52DE-41FE-BFE7-6B136FE5B616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78CF-77B2-44E5-B637-82E749F5D79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80199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6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3" name="Rechte verbindingslijn 161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echte verbindingslijn 162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Rechte verbindingslijn 163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164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65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66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67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68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69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70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71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2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3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4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75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76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ep 177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7" name="Rechte verbindingslijn 19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196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197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198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199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ep 20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48" name="Rechte verbindingslijn 20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chte verbindingslijn 207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chte verbindingslijn 20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20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21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chte verbindingslijn 20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202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203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20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20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ep 178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1" name="Rechte verbindingslijn 179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180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181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182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183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ep 184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2" name="Rechte verbindingslijn 190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Rechte verbindingslijn 191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chte verbindingslijn 192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193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194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Rechte verbindingslijn 185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186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187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188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189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ijdelijke aanduiding voor datum 2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56F4-70BC-4550-BAB2-B16EABDB1E3B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4" name="Tijdelijke aanduiding voor voettekst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5" name="Tijdelijke aanduiding voor dianumm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635D4-0621-4B70-AAAE-1959AB80D486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120526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9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0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1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2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3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4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5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6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8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9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20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1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2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3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4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5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3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4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5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6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7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8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4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5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6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7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8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9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50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1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2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3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6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7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8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9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30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1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2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8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9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40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1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2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3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4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5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6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7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6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9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>
            <a:normAutofit/>
          </a:bodyPr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8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D2C4-24DC-4768-9F78-8DFDBE534BF8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9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0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0872F-1974-4B01-8869-0361B1EF627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31602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8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3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4"/>
            <p:cNvGrpSpPr>
              <a:grpSpLocks/>
            </p:cNvGrpSpPr>
            <p:nvPr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6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7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7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2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5"/>
            <p:cNvGrpSpPr>
              <a:grpSpLocks/>
            </p:cNvGrpSpPr>
            <p:nvPr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0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1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1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6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8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309" y="-159"/>
            <a:ext cx="54864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844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2171" y="576072"/>
            <a:ext cx="2743200" cy="219456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2171" y="2999232"/>
            <a:ext cx="2743200" cy="2286000"/>
          </a:xfrm>
        </p:spPr>
        <p:txBody>
          <a:bodyPr/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51787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ep 9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97" name="Rechte verbindingslijn 96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echte verbindingslijn 97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echte verbindingslijn 9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chte verbindingslijn 9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echte verbindingslijn 10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chte verbindingslijn 10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chte verbindingslijn 10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echte verbindingslijn 10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chte verbindingslijn 10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10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echte verbindingslijn 10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echte verbindingslijn 10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echte verbindingslijn 11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chte verbindingslijn 11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9" name="Groep 11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echte verbindingslijn 13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echte verbindingslijn 13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echte verbindingslijn 13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echte verbindingslijn 13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echte verbindingslijn 13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2" name="Groep 13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echte verbindingslijn 14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chte verbindingslijn 14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chte verbindingslijn 14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chte verbindingslijn 14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chte verbindingslijn 14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echte verbindingslijn 13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echte verbindingslijn 13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echte verbindingslijn 13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echte verbindingslijn 13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echte verbindingslijn 14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0" name="Groep 11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echte verbindingslijn 11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echte verbindingslijn 11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echte verbindingslijn 11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echte verbindingslijn 11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echte verbindingslijn 118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6" name="Groep 11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echte verbindingslijn 12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chte verbindingslijn 12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chte verbindingslijn 12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chte verbindingslijn 12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chte verbindingslijn 12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echte verbindingslijn 12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echte verbindingslijn 12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971551" y="503238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971551" y="1981200"/>
            <a:ext cx="7200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71111" y="6289675"/>
            <a:ext cx="7239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38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837EE3-D56E-4200-B40C-B965BED2FC4A}" type="datetime1">
              <a:rPr lang="nl-NL" smtClean="0"/>
              <a:pPr>
                <a:defRPr/>
              </a:pPr>
              <a:t>7-3-2024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57202" y="6289675"/>
            <a:ext cx="4595813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38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98619" y="6289675"/>
            <a:ext cx="689372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8">
                <a:solidFill>
                  <a:srgbClr val="959795"/>
                </a:solidFill>
              </a:defRPr>
            </a:lvl1pPr>
          </a:lstStyle>
          <a:p>
            <a:fld id="{1C772DE6-7D70-46FA-9224-D8E6BE331B61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48" name="Rechte verbindingslijn 147"/>
          <p:cNvCxnSpPr/>
          <p:nvPr/>
        </p:nvCxnSpPr>
        <p:spPr>
          <a:xfrm>
            <a:off x="457200" y="6172200"/>
            <a:ext cx="8229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61" r:id="rId3"/>
    <p:sldLayoutId id="2147483655" r:id="rId4"/>
    <p:sldLayoutId id="2147483656" r:id="rId5"/>
    <p:sldLayoutId id="2147483657" r:id="rId6"/>
    <p:sldLayoutId id="2147483662" r:id="rId7"/>
    <p:sldLayoutId id="2147483663" r:id="rId8"/>
    <p:sldLayoutId id="2147483664" r:id="rId9"/>
    <p:sldLayoutId id="2147483658" r:id="rId10"/>
    <p:sldLayoutId id="2147483659" r:id="rId11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5pPr>
      <a:lvl6pPr marL="19288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6pPr>
      <a:lvl7pPr marL="3857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7pPr>
      <a:lvl8pPr marL="57864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8pPr>
      <a:lvl9pPr marL="77152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96441" indent="-96441" algn="l" rtl="0" eaLnBrk="1" fontAlgn="base" hangingPunct="1">
        <a:lnSpc>
          <a:spcPct val="90000"/>
        </a:lnSpc>
        <a:spcBef>
          <a:spcPts val="76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844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indent="-77019" algn="l" rtl="0" eaLnBrk="1" fontAlgn="base" hangingPunct="1">
        <a:lnSpc>
          <a:spcPct val="90000"/>
        </a:lnSpc>
        <a:spcBef>
          <a:spcPts val="506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indent="-75680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385763" indent="-77019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4pPr>
      <a:lvl5pPr marL="482204" indent="-75680" algn="l" rtl="0" eaLnBrk="1" fontAlgn="base" hangingPunct="1">
        <a:lnSpc>
          <a:spcPct val="90000"/>
        </a:lnSpc>
        <a:spcBef>
          <a:spcPts val="254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5pPr>
      <a:lvl6pPr marL="578644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6pPr>
      <a:lvl7pPr marL="675085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7pPr>
      <a:lvl8pPr marL="771525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ndertitel 2"/>
          <p:cNvSpPr>
            <a:spLocks noGrp="1"/>
          </p:cNvSpPr>
          <p:nvPr>
            <p:ph type="subTitle" idx="1"/>
          </p:nvPr>
        </p:nvSpPr>
        <p:spPr>
          <a:xfrm>
            <a:off x="2229285" y="5433974"/>
            <a:ext cx="4687081" cy="665268"/>
          </a:xfr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nl-NL" sz="1800" dirty="0">
                <a:latin typeface="Aleo" panose="020F0502020204030203" pitchFamily="34" charset="0"/>
              </a:rPr>
              <a:t>Algemene Ledenvergadering</a:t>
            </a:r>
          </a:p>
          <a:p>
            <a:pPr algn="ctr">
              <a:spcBef>
                <a:spcPct val="0"/>
              </a:spcBef>
            </a:pPr>
            <a:r>
              <a:rPr lang="nl-NL" sz="1800" dirty="0">
                <a:latin typeface="Aleo" panose="020F0502020204030203" pitchFamily="34" charset="0"/>
              </a:rPr>
              <a:t>8 maart 2024</a:t>
            </a:r>
          </a:p>
        </p:txBody>
      </p:sp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88" y="0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365FC48-A56B-4D51-928E-EF8A84C849D8}"/>
              </a:ext>
            </a:extLst>
          </p:cNvPr>
          <p:cNvSpPr txBox="1"/>
          <p:nvPr/>
        </p:nvSpPr>
        <p:spPr>
          <a:xfrm flipH="1">
            <a:off x="633045" y="4379081"/>
            <a:ext cx="742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/>
              <a:t> </a:t>
            </a:r>
            <a:endParaRPr lang="nl-NL" sz="2400" dirty="0">
              <a:latin typeface="Lato" panose="020F0502020204030203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D9277DD-D627-490C-98F6-B0084E7B3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716" y="1108040"/>
            <a:ext cx="6110068" cy="406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667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89A43-22AF-7C44-F4DD-5AE1A097E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63C04593-C58C-E0E0-3EB0-D2F7B3598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131" y="180512"/>
            <a:ext cx="6606073" cy="501499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Jaarrekening 2023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85C5A765-656D-3E68-197B-385C5DD490F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0" y="106713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A952C1B0-F786-77F4-52DA-2A05AE584EC5}"/>
              </a:ext>
            </a:extLst>
          </p:cNvPr>
          <p:cNvSpPr txBox="1">
            <a:spLocks/>
          </p:cNvSpPr>
          <p:nvPr/>
        </p:nvSpPr>
        <p:spPr bwMode="auto">
          <a:xfrm>
            <a:off x="379208" y="618300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16CAE23-7A38-DDDC-55AC-68236D12F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833" y="932759"/>
            <a:ext cx="5395508" cy="513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44192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405131" y="109791"/>
            <a:ext cx="4050506" cy="6429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Balans 31-12-2023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26" y="15140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ndertitel 2"/>
          <p:cNvSpPr txBox="1">
            <a:spLocks/>
          </p:cNvSpPr>
          <p:nvPr/>
        </p:nvSpPr>
        <p:spPr bwMode="auto">
          <a:xfrm>
            <a:off x="379208" y="618300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B2B07EE-D761-B320-09CF-B3A46F9F7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6" y="1355481"/>
            <a:ext cx="8487307" cy="266601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370C56E-41C3-D1D1-13A0-83F26DF4B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026" y="4777551"/>
            <a:ext cx="4298053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904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39292" y="209359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</a:br>
            <a: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  <a:t>         </a:t>
            </a: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Kascommissie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1" y="212853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750756" y="1626571"/>
            <a:ext cx="7916091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Kascommissie:</a:t>
            </a:r>
          </a:p>
          <a:p>
            <a:pPr>
              <a:tabLst>
                <a:tab pos="357188" algn="l"/>
              </a:tabLs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Jacquelin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Zents</a:t>
            </a: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tabLst>
                <a:tab pos="357188" algn="l"/>
              </a:tabLs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Wiliam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Hoecks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Komen op donderdagavond 21 maart 2024 bijeen, samen met de Penningmeester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Zijn jullie akkoord als de kascommissie ook zijn goedkeuring geeft?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berichten hierover in de nieuwsbrief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79208" y="618300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3001594656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613968" y="244658"/>
            <a:ext cx="5288146" cy="454560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</a:br>
            <a: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  <a:t>         </a:t>
            </a: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Zorgverzekeraars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77" y="7743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848701" y="949514"/>
            <a:ext cx="7916091" cy="5042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Zilveren Kruis en Interpolis vergoeden een deel van de MBSR/MBCT, MBCP-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Fear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 MBCL </a:t>
            </a:r>
          </a:p>
          <a:p>
            <a:endParaRPr lang="nl-NL" sz="105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 de factuur dienen de prestatiecodes te staan maar ook een AGB-code</a:t>
            </a:r>
          </a:p>
          <a:p>
            <a:endParaRPr lang="nl-NL" sz="11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2024 wordt de AGB-code niet gehandhaafd</a:t>
            </a:r>
          </a:p>
          <a:p>
            <a:endParaRPr lang="nl-NL" sz="11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Vereniging voor Mindfulness wil graag de eis van AGB-code ongedaan maken:</a:t>
            </a:r>
          </a:p>
          <a:p>
            <a:pPr marL="357188">
              <a:spcAft>
                <a:spcPts val="300"/>
              </a:spcAf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 Geen verhoging van de administratieve lasten druk</a:t>
            </a:r>
          </a:p>
          <a:p>
            <a:pPr marL="534988" indent="-177800">
              <a:spcAft>
                <a:spcPts val="300"/>
              </a:spcAf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 Mindfulness is geen therapie maar een training voor een betere  leefstijl en dus gezondheidsbevordering</a:t>
            </a:r>
          </a:p>
          <a:p>
            <a:pPr marL="534988" indent="-163513">
              <a:buFontTx/>
              <a:buChar char="-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Vereniging Voor Mindfulness bewaakt de kwaliteit van de</a:t>
            </a:r>
          </a:p>
          <a:p>
            <a:pPr marL="534988">
              <a:spcAft>
                <a:spcPts val="300"/>
              </a:spcAf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trainers door certificering en hercertificering</a:t>
            </a:r>
          </a:p>
          <a:p>
            <a:pPr marL="534988" indent="-163513">
              <a:buFontTx/>
              <a:buChar char="-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Iemand die een AGB-code kan verkrijgen heeft zeker kwaliteiten maar die kwaliteiten zijn niet noodzakelijk voor trainers</a:t>
            </a: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79208" y="618300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5136260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767886" y="227075"/>
            <a:ext cx="5288146" cy="642938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</a:b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Samen voor kwaliteit</a:t>
            </a:r>
            <a:endParaRPr lang="nl-NL" sz="2000" dirty="0">
              <a:solidFill>
                <a:srgbClr val="CC6600"/>
              </a:solidFill>
              <a:latin typeface="Aleo" panose="020F0502020204030203" pitchFamily="34" charset="0"/>
            </a:endParaRP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82" y="22707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685760" y="1403694"/>
            <a:ext cx="77724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 komt er</a:t>
            </a:r>
            <a:endParaRPr lang="nl-NL" sz="12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 algn="l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April Workshop:	‘Veerkrachtig leven’</a:t>
            </a:r>
          </a:p>
          <a:p>
            <a:pPr algn="l">
              <a:spcAft>
                <a:spcPts val="1200"/>
              </a:spcAft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Marijke en Annemieke van Duinhoven	</a:t>
            </a:r>
            <a:endParaRPr lang="nl-NL" sz="11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 algn="l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Mei Workshop:	‘Mindfulness en leiderschap’</a:t>
            </a:r>
          </a:p>
          <a:p>
            <a:pPr lvl="5">
              <a:spcAft>
                <a:spcPts val="1200"/>
              </a:spcAft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nl-NL" sz="20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Kiran</a:t>
            </a: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Waal</a:t>
            </a:r>
          </a:p>
          <a:p>
            <a:pPr marL="342900" indent="-342900" algn="l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Juni Workshop:	‘Je eigen praktijk op bouwen’</a:t>
            </a:r>
          </a:p>
          <a:p>
            <a:pPr algn="l">
              <a:spcAft>
                <a:spcPts val="1800"/>
              </a:spcAft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nl-NL" sz="20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Anurag</a:t>
            </a: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ten Klooster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Sept/okt Jaardag:	</a:t>
            </a:r>
            <a:r>
              <a:rPr lang="nl-NL" sz="20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Engaged</a:t>
            </a: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mindfulness, in voorbereiding</a:t>
            </a:r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Okt.  Workshop:	in voorbereiding, uitnodig gemaakt</a:t>
            </a:r>
          </a:p>
          <a:p>
            <a:pPr marL="342900" indent="-342900" algn="l">
              <a:buFont typeface="Arial" panose="020B0604020202020204" pitchFamily="34" charset="0"/>
              <a:buChar char="•"/>
              <a:tabLst>
                <a:tab pos="2509838" algn="l"/>
              </a:tabLst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Nov. Workshop:	in voorbereiding</a:t>
            </a: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98834" y="6184692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2023 </a:t>
            </a:r>
          </a:p>
        </p:txBody>
      </p:sp>
    </p:spTree>
    <p:extLst>
      <p:ext uri="{BB962C8B-B14F-4D97-AF65-F5344CB8AC3E}">
        <p14:creationId xmlns:p14="http://schemas.microsoft.com/office/powerpoint/2010/main" val="604314951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34" y="468067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870494" y="2678833"/>
            <a:ext cx="746097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Rondvraag/afsluiting vergadering        </a:t>
            </a:r>
          </a:p>
        </p:txBody>
      </p:sp>
      <p:sp>
        <p:nvSpPr>
          <p:cNvPr id="7" name="Ondertitel 2"/>
          <p:cNvSpPr txBox="1">
            <a:spLocks/>
          </p:cNvSpPr>
          <p:nvPr/>
        </p:nvSpPr>
        <p:spPr bwMode="auto">
          <a:xfrm>
            <a:off x="914229" y="529778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258321928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>
          <a:xfrm>
            <a:off x="1961322" y="2853420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897892" y="5585227"/>
            <a:ext cx="363272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400" dirty="0">
                <a:latin typeface="Aleo" panose="020F0502020204030203" pitchFamily="34" charset="0"/>
              </a:rPr>
              <a:t>Algemene Ledenvergadering, 8 maart 2024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1444487" y="78295"/>
            <a:ext cx="6387548" cy="642938"/>
          </a:xfrm>
        </p:spPr>
        <p:txBody>
          <a:bodyPr/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endParaRPr lang="nl-NL" sz="2800" dirty="0">
              <a:solidFill>
                <a:srgbClr val="D15A3E"/>
              </a:solidFill>
              <a:effectLst/>
              <a:latin typeface="Ale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>
          <a:xfrm>
            <a:off x="216014" y="717837"/>
            <a:ext cx="3637529" cy="5224602"/>
          </a:xfrm>
        </p:spPr>
        <p:txBody>
          <a:bodyPr/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>
                <a:effectLst/>
              </a:rPr>
              <a:t>Alles is reeds aanwezig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het bestaat al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v</a:t>
            </a:r>
            <a:r>
              <a:rPr lang="nl-NL" sz="1600" dirty="0">
                <a:effectLst/>
              </a:rPr>
              <a:t>oordat het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ongepland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w</a:t>
            </a:r>
            <a:r>
              <a:rPr lang="nl-NL" sz="1600" dirty="0">
                <a:effectLst/>
              </a:rPr>
              <a:t>aarneembaar werd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het schept een ruimte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v</a:t>
            </a:r>
            <a:r>
              <a:rPr lang="nl-NL" sz="1600" dirty="0">
                <a:effectLst/>
              </a:rPr>
              <a:t>ol verbazing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en nodigt uit tot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v</a:t>
            </a:r>
            <a:r>
              <a:rPr lang="nl-NL" sz="1600" dirty="0">
                <a:effectLst/>
              </a:rPr>
              <a:t>erwondering</a:t>
            </a:r>
          </a:p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600" dirty="0"/>
              <a:t>het is immer nabij</a:t>
            </a: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98" y="299411"/>
            <a:ext cx="911823" cy="4184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/>
          <p:cNvSpPr txBox="1">
            <a:spLocks/>
          </p:cNvSpPr>
          <p:nvPr/>
        </p:nvSpPr>
        <p:spPr bwMode="auto">
          <a:xfrm>
            <a:off x="388935" y="6251098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 8 maart 2024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06611D0-9711-944A-2DC1-AC5BB4E70733}"/>
              </a:ext>
            </a:extLst>
          </p:cNvPr>
          <p:cNvSpPr txBox="1"/>
          <p:nvPr/>
        </p:nvSpPr>
        <p:spPr>
          <a:xfrm>
            <a:off x="4824451" y="783772"/>
            <a:ext cx="3429144" cy="44426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ts val="80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mits</a:t>
            </a: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ts val="80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1600" dirty="0">
                <a:solidFill>
                  <a:srgbClr val="2D2E2D"/>
                </a:solidFill>
                <a:latin typeface="Arial"/>
              </a:rPr>
              <a:t>j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 er oog</a:t>
            </a: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ts val="80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sz="1600" dirty="0">
                <a:solidFill>
                  <a:srgbClr val="2D2E2D"/>
                </a:solidFill>
                <a:latin typeface="Arial"/>
              </a:rPr>
              <a:t>v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oor hebt</a:t>
            </a:r>
          </a:p>
          <a:p>
            <a:endParaRPr lang="nl-NL" dirty="0"/>
          </a:p>
          <a:p>
            <a:r>
              <a:rPr lang="nl-NL" dirty="0"/>
              <a:t>Albert Hoogendijk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Uit: Veerkrachtig leven</a:t>
            </a:r>
          </a:p>
          <a:p>
            <a:r>
              <a:rPr lang="nl-NL" dirty="0"/>
              <a:t>Een BREDE kijk op gezondheid</a:t>
            </a:r>
          </a:p>
          <a:p>
            <a:r>
              <a:rPr lang="nl-NL" dirty="0"/>
              <a:t>Marijke en Annemieke</a:t>
            </a:r>
          </a:p>
          <a:p>
            <a:r>
              <a:rPr lang="nl-NL" dirty="0"/>
              <a:t>van Duinhoven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931073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1" y="285331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/>
          <p:cNvSpPr/>
          <p:nvPr/>
        </p:nvSpPr>
        <p:spPr>
          <a:xfrm>
            <a:off x="505981" y="2081638"/>
            <a:ext cx="81079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Welkom</a:t>
            </a:r>
          </a:p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 </a:t>
            </a:r>
            <a:endParaRPr lang="nl-NL" sz="2800" dirty="0">
              <a:solidFill>
                <a:srgbClr val="CC6600"/>
              </a:solidFill>
              <a:latin typeface="Aleo" panose="020F05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Algemene Ledenvergadering VVM</a:t>
            </a:r>
          </a:p>
          <a:p>
            <a:pPr algn="ctr"/>
            <a:endParaRPr lang="nl-NL" sz="2800" dirty="0">
              <a:solidFill>
                <a:srgbClr val="CC6600"/>
              </a:solidFill>
              <a:latin typeface="Aleo" panose="020F05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8 maart 2024</a:t>
            </a:r>
            <a:endParaRPr lang="nl-NL" sz="2800" dirty="0">
              <a:solidFill>
                <a:srgbClr val="CC6600"/>
              </a:solidFill>
              <a:latin typeface="Aleo" panose="020F0502020204030203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1444487" y="78295"/>
            <a:ext cx="6387548" cy="642938"/>
          </a:xfrm>
        </p:spPr>
        <p:txBody>
          <a:bodyPr/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</a:t>
            </a: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>
          <a:xfrm>
            <a:off x="1050329" y="1262364"/>
            <a:ext cx="7043342" cy="4029145"/>
          </a:xfrm>
        </p:spPr>
        <p:txBody>
          <a:bodyPr/>
          <a:lstStyle/>
          <a:p>
            <a:pPr marL="447675" lvl="0" indent="-447675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000" dirty="0">
                <a:solidFill>
                  <a:srgbClr val="003399"/>
                </a:solidFill>
                <a:latin typeface="Lato" panose="020F0502020204030203"/>
              </a:rPr>
              <a:t>Opening met een korte meditatie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rgbClr val="D15A3E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2/3</a:t>
            </a: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Mededeling /vaststellen van de agenda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Notulen van de ledenvergadering van 1 december 2023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Vaststelling Jaarverslag 2023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Jaarrekening  2023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Ontwikkelingen rond zorgverzekeringen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komt er nog</a:t>
            </a:r>
          </a:p>
          <a:p>
            <a:pPr marL="457200" lvl="0" indent="-4572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Rondvraag</a:t>
            </a:r>
            <a:endParaRPr lang="nl-NL" sz="2000" dirty="0">
              <a:solidFill>
                <a:srgbClr val="D15A3E"/>
              </a:solidFill>
              <a:latin typeface="Lato" panose="020F050202020403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sz="2400" dirty="0">
              <a:effectLst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98" y="299411"/>
            <a:ext cx="911823" cy="41842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ndertitel 2"/>
          <p:cNvSpPr txBox="1">
            <a:spLocks/>
          </p:cNvSpPr>
          <p:nvPr/>
        </p:nvSpPr>
        <p:spPr bwMode="auto">
          <a:xfrm>
            <a:off x="388935" y="6251098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374956230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1240972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3141490" y="3163781"/>
            <a:ext cx="37032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JAARVERSLAG 2023</a:t>
            </a:r>
          </a:p>
          <a:p>
            <a:pPr algn="ctr"/>
            <a:r>
              <a:rPr lang="nl-NL" sz="1600" b="1" dirty="0">
                <a:solidFill>
                  <a:srgbClr val="CC6600"/>
                </a:solidFill>
                <a:latin typeface="Aleo" panose="020F0502020204030203" pitchFamily="34" charset="0"/>
              </a:rPr>
              <a:t>        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 bwMode="auto">
          <a:xfrm>
            <a:off x="902361" y="5411608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342047" y="412952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</a:br>
            <a: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  <a:t>         </a:t>
            </a: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JAARVERSLAG 2022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38" y="395962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880238" y="1294139"/>
            <a:ext cx="809649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Een mindfulness vereniging zijn</a:t>
            </a:r>
          </a:p>
          <a:p>
            <a:r>
              <a:rPr lang="nl-NL" sz="2000" dirty="0">
                <a:latin typeface="Lato" panose="020F0502020204030203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Een mindful netwerk zijn</a:t>
            </a:r>
          </a:p>
          <a:p>
            <a:r>
              <a:rPr lang="nl-NL" sz="2000" dirty="0">
                <a:latin typeface="Lato" panose="020F0502020204030203" pitchFamily="34" charset="0"/>
              </a:rPr>
              <a:t>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Een platform voor ontwikkeling</a:t>
            </a:r>
          </a:p>
          <a:p>
            <a:pPr marL="719138" indent="-358775">
              <a:spcAft>
                <a:spcPts val="600"/>
              </a:spcAft>
              <a:buFontTx/>
              <a:buChar char="-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Beroepsprofiel</a:t>
            </a:r>
          </a:p>
          <a:p>
            <a:pPr marL="719138" indent="-358775">
              <a:spcAft>
                <a:spcPts val="600"/>
              </a:spcAft>
              <a:buFontTx/>
              <a:buChar char="-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Herregistratie</a:t>
            </a:r>
          </a:p>
          <a:p>
            <a:pPr marL="360363">
              <a:spcAft>
                <a:spcPts val="600"/>
              </a:spcAf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-     Verbindende factor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Een Verbindende factor zijn voor samenleving en leden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Faciliterend voor professionals</a:t>
            </a:r>
          </a:p>
          <a:p>
            <a:pPr>
              <a:lnSpc>
                <a:spcPct val="150000"/>
              </a:lnSpc>
              <a:tabLst>
                <a:tab pos="357188" algn="l"/>
                <a:tab pos="714375" algn="l"/>
              </a:tabLs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	- 	Jaardag</a:t>
            </a:r>
          </a:p>
          <a:p>
            <a:pPr>
              <a:tabLst>
                <a:tab pos="357188" algn="l"/>
                <a:tab pos="714375" algn="l"/>
              </a:tabLst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</a:rPr>
              <a:t>	- 	Online workshop</a:t>
            </a: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63401" y="6241370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159773242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1240972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3045313" y="3163781"/>
            <a:ext cx="38956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b="1" dirty="0">
                <a:solidFill>
                  <a:srgbClr val="CC6600"/>
                </a:solidFill>
                <a:latin typeface="Aleo" panose="020F0502020204030203" pitchFamily="34" charset="0"/>
              </a:rPr>
              <a:t>JAARREKENING 2023</a:t>
            </a:r>
          </a:p>
          <a:p>
            <a:pPr algn="ctr"/>
            <a:r>
              <a:rPr lang="nl-NL" sz="1600" b="1" dirty="0">
                <a:solidFill>
                  <a:srgbClr val="CC6600"/>
                </a:solidFill>
                <a:latin typeface="Aleo" panose="020F0502020204030203" pitchFamily="34" charset="0"/>
              </a:rPr>
              <a:t>        </a:t>
            </a:r>
          </a:p>
        </p:txBody>
      </p:sp>
      <p:sp>
        <p:nvSpPr>
          <p:cNvPr id="7" name="Ondertitel 2"/>
          <p:cNvSpPr txBox="1">
            <a:spLocks/>
          </p:cNvSpPr>
          <p:nvPr/>
        </p:nvSpPr>
        <p:spPr bwMode="auto">
          <a:xfrm>
            <a:off x="914229" y="5414519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</p:spTree>
    <p:extLst>
      <p:ext uri="{BB962C8B-B14F-4D97-AF65-F5344CB8AC3E}">
        <p14:creationId xmlns:p14="http://schemas.microsoft.com/office/powerpoint/2010/main" val="285742077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506861" y="385805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</a:br>
            <a:r>
              <a:rPr lang="nl-NL" sz="2800" dirty="0">
                <a:solidFill>
                  <a:srgbClr val="CC6600"/>
                </a:solidFill>
                <a:latin typeface="Aleo" panose="020F0502020204030203" pitchFamily="34" charset="0"/>
              </a:rPr>
              <a:t>   </a:t>
            </a: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Belangrijke punten uit 2022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38" y="395962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613954" y="1337960"/>
            <a:ext cx="7916091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Geen fysiek Jaardagen wel twee voorbereid, naar online workshop en doorgeschoven naar 18 februari 2023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Wel groei van leden maar minder dan verwacht. Relatief veel afmeldingen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Nog geen inkomsten van de opleidingsmodule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Geen Supervisoropleiding dus minder kosten en opbrengsten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Hogere certificeringskosten in verband met aanpassing en Certificeringscommissie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Minder bestuurskosten i.v.m. vacature</a:t>
            </a:r>
          </a:p>
          <a:p>
            <a:endParaRPr lang="nl-NL" sz="9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79207" y="6186882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17 maart 2023 </a:t>
            </a:r>
          </a:p>
        </p:txBody>
      </p:sp>
    </p:spTree>
    <p:extLst>
      <p:ext uri="{BB962C8B-B14F-4D97-AF65-F5344CB8AC3E}">
        <p14:creationId xmlns:p14="http://schemas.microsoft.com/office/powerpoint/2010/main" val="404808907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6F051-B516-BD64-7B42-B33C24785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29E6F296-A0C8-3D85-8A6D-F2E0108A3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927" y="87957"/>
            <a:ext cx="6606073" cy="81464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nl-NL" sz="2400" dirty="0">
                <a:solidFill>
                  <a:srgbClr val="CC6600"/>
                </a:solidFill>
                <a:latin typeface="Aleo" panose="020F0502020204030203" pitchFamily="34" charset="0"/>
              </a:rPr>
              <a:t>Inkomsten en uitgave 2023 in vergelijking begroting en resultaat vorig jaar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9A34333C-6295-6818-AD29-71E1F32E0DC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0" y="106713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13751E28-1939-2B58-6475-3C695C0BBC75}"/>
              </a:ext>
            </a:extLst>
          </p:cNvPr>
          <p:cNvSpPr txBox="1">
            <a:spLocks/>
          </p:cNvSpPr>
          <p:nvPr/>
        </p:nvSpPr>
        <p:spPr bwMode="auto">
          <a:xfrm>
            <a:off x="379208" y="6183003"/>
            <a:ext cx="4051846" cy="2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92881" indent="0" algn="ctr" rtl="0" eaLnBrk="1" fontAlgn="base" hangingPunct="1">
              <a:lnSpc>
                <a:spcPct val="90000"/>
              </a:lnSpc>
              <a:spcBef>
                <a:spcPts val="506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763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8644" indent="0" algn="ctr" rtl="0" eaLnBrk="1" fontAlgn="base" hangingPunct="1">
              <a:lnSpc>
                <a:spcPct val="90000"/>
              </a:lnSpc>
              <a:spcBef>
                <a:spcPts val="338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1525" indent="0" algn="ctr" rtl="0" eaLnBrk="1" fontAlgn="base" hangingPunct="1">
              <a:lnSpc>
                <a:spcPct val="90000"/>
              </a:lnSpc>
              <a:spcBef>
                <a:spcPts val="254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4406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7288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50169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43050" indent="0" algn="ctr" defTabSz="385763" rtl="0" eaLnBrk="1" latinLnBrk="0" hangingPunct="1">
              <a:lnSpc>
                <a:spcPct val="90000"/>
              </a:lnSpc>
              <a:spcBef>
                <a:spcPts val="254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6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nl-NL" sz="1200" dirty="0">
                <a:latin typeface="Aleo" panose="020F0502020204030203" pitchFamily="34" charset="0"/>
              </a:rPr>
              <a:t>Algemene Ledenvergadering, 8 maart 2024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948CDA1-78F7-9DAA-F9E2-8FC6CC60D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029" y="847120"/>
            <a:ext cx="4669941" cy="516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2547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Ppt0000021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E7D1BE-6B80-4F23-84CC-448CFC687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Diamantraster-presentatie (breedbeeld)</Template>
  <TotalTime>0</TotalTime>
  <Words>551</Words>
  <Application>Microsoft Office PowerPoint</Application>
  <PresentationFormat>Diavoorstelling (4:3)</PresentationFormat>
  <Paragraphs>133</Paragraphs>
  <Slides>16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Aleo</vt:lpstr>
      <vt:lpstr>Arial</vt:lpstr>
      <vt:lpstr>Lato</vt:lpstr>
      <vt:lpstr>Ppt0000021</vt:lpstr>
      <vt:lpstr>PowerPoint-presentatie</vt:lpstr>
      <vt:lpstr>PowerPoint-presentatie</vt:lpstr>
      <vt:lpstr>PowerPoint-presentatie</vt:lpstr>
      <vt:lpstr>Agenda</vt:lpstr>
      <vt:lpstr>PowerPoint-presentatie</vt:lpstr>
      <vt:lpstr>          JAARVERSLAG 2022</vt:lpstr>
      <vt:lpstr>PowerPoint-presentatie</vt:lpstr>
      <vt:lpstr>    Belangrijke punten uit 2022</vt:lpstr>
      <vt:lpstr>Inkomsten en uitgave 2023 in vergelijking begroting en resultaat vorig jaar</vt:lpstr>
      <vt:lpstr>Jaarrekening 2023</vt:lpstr>
      <vt:lpstr>Balans 31-12-2023</vt:lpstr>
      <vt:lpstr>          Kascommissie</vt:lpstr>
      <vt:lpstr>          Zorgverzekeraars</vt:lpstr>
      <vt:lpstr> Samen voor kwaliteit</vt:lpstr>
      <vt:lpstr>PowerPoint-presentatie</vt:lpstr>
      <vt:lpstr>Dank voor  jullie bijdrage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2015-12-07T09:06:26Z</dcterms:created>
  <dcterms:modified xsi:type="dcterms:W3CDTF">2024-03-07T13:55:37Z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